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710405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2" roundtripDataSignature="AMtx7mjQ39M3DXkAJyKV/a4GPSr5qzfn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3B7CDA-BA1E-44E6-842C-39B1A527BDAA}">
  <a:tblStyle styleId="{C63B7CDA-BA1E-44E6-842C-39B1A527BDA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367c80e23_0_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6367c80e23_0_7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369e4e2b6_0_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6369e4e2b6_0_8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369e4e2b6_0_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6369e4e2b6_0_1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369e4e2b6_0_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6369e4e2b6_0_24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369e4e2b6_0_3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6369e4e2b6_0_31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369e4e2b6_0_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6369e4e2b6_0_16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369e4e2b6_0_4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6369e4e2b6_0_44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369e4e2b6_0_5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6369e4e2b6_0_57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369e4e2b6_0_6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6369e4e2b6_0_67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187d8f605_0_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7187d8f605_0_3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369e4e2b6_0_7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6369e4e2b6_0_76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369e4e2b6_0_8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6369e4e2b6_0_85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9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369e4e2b6_0_9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6369e4e2b6_0_91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369e4e2b6_0_9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6369e4e2b6_0_98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0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5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1aba627df_0_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71aba627df_0_1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3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37a85c13a_0_1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637a85c13a_0_10:notes"/>
          <p:cNvSpPr txBox="1"/>
          <p:nvPr>
            <p:ph idx="1" type="body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-10" y="2411431"/>
            <a:ext cx="118428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SD192 – Trabalho Orientado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Implementação em Verilog de Criptografia AES-128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Protocolo de Comunicação I²C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367c80e23_0_7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RODADAS DO AES-128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150" name="Google Shape;150;g36367c80e23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g36367c80e23_0_7"/>
          <p:cNvSpPr txBox="1"/>
          <p:nvPr/>
        </p:nvSpPr>
        <p:spPr>
          <a:xfrm>
            <a:off x="838200" y="977365"/>
            <a:ext cx="105156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	MixColumns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coluna da matriz é multiplicada por uma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matriz constante 4x4 bytes no campo finito GF(2⁸)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(representação polinomial de grau 7). Essa operação mistura os bytes de cada coluna por meio de multiplicações e somas modulares, fazendo com que a alteração de um único byte afete todos os bytes da coluna.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	AddRoundKey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matriz de estado é combinada com uma subchave de 128 bits gerada pela expansão da chave original através da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XOR bit a bit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É a única etapa que efetivamente insere a chave secreta no processo.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Rodadas do AES-128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13"/>
          <p:cNvSpPr txBox="1"/>
          <p:nvPr/>
        </p:nvSpPr>
        <p:spPr>
          <a:xfrm>
            <a:off x="838200" y="963122"/>
            <a:ext cx="105156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Rodada 10 – Rodada final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Executa apenas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das 4 operações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SubBytes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ShiftRows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AddRoundKey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MixColumns é omitido propositalmente.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quê?</a:t>
            </a:r>
            <a:b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omissão do MixColumns na última rodada garante a simetria, diminui a complexidade da implementação e o tempo de execução, mantendo o equilíbrio entre segurança e possibilidade de recuperação durante a descriptografia, definido pela norma FIPS-197.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ordem das operações é determinística e essencial. Alterar a ordem ou omitir qualquer uma das etapas compromete totalmente a segurança e o funcionamento do algoritmo.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I2C</a:t>
            </a:r>
            <a:endParaRPr sz="1380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" name="Google Shape;165;p14"/>
          <p:cNvSpPr txBox="1"/>
          <p:nvPr/>
        </p:nvSpPr>
        <p:spPr>
          <a:xfrm>
            <a:off x="838200" y="989237"/>
            <a:ext cx="104427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Inter-Integrated Circuit (I2C):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Protocolo de comunicação serial desenvolvido pela Philips, que utiliza apenas dois fios (SDA e SCL) para conectar múltiplos dispositivos.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 Mestre-Escravo: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dispositivo mestre inicia e controla a comunicação, enquanto os dispositivos escravos (slaves) respondem aos comandos do mestre.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Funcionamento do Slave: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slave possui um endereço único. O slave monitora o barramento, reconhece seu endereço e responde apenas quando solicitado pelo mestre. 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no Projeto: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módulo I2C Slave recebe a chave de criptografia de 128 bits enviada por um dispositivo mestre externo, permitindo a atualização segura da chave sem redesenhar o hardware.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MOTIVOS PARA ADOTAR I2C SLAVE</a:t>
            </a:r>
            <a:endParaRPr sz="1380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838200" y="877725"/>
            <a:ext cx="105156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Função reativa do circuito AES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∙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módulo de criptografia não tem iniciativa de comunicação. Ele apenas aguarda dados de entrada (chave, palavra e comando) e processa conforme solicitado. Sendo assim, faz mais sentido que o dispositivo externo (por exemplo, um microcontrolador) atue como Master, enquanto nosso módulo se comporta como um periférico receptivo (Slave).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Redução de Complexidade no Projeto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∙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um I²C Master exigiria lógica adicional para controle de clock, endereçamento e gerenciamento do barramento. Como o foco do nosso projeto está na criptografia em hardware, essa complexidade seria desnecessária e fora do escopo funcional principal.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Compatibilidade com Sistemas Externos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∙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maioria dos controladores ou SoCs comerciais já operam como I²C Masters por padrão. Ao projetarmos o nosso sistema como Slave, garantimos fácil integração com sistemas reais, como Raspberry Pi, STM32, ESP32, etc.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Simplicidade na atualização de dados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∙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modo Slave permite que a chave e a palavra sejam atualizadas dinamicamente via comunicação serial, sem necessidade de reconfiguração física ou redesenho do hardware. Isso garante flexibilidade e escalabilidade.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/>
        </p:nvSpPr>
        <p:spPr>
          <a:xfrm>
            <a:off x="2434848" y="2693875"/>
            <a:ext cx="7570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 PROPOSTA E TESTES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ARQUITETURA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83" name="Google Shape;18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100" y="942950"/>
            <a:ext cx="5796456" cy="526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ADDROUNDKEY</a:t>
            </a:r>
            <a:endParaRPr sz="3600"/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838175" y="932325"/>
            <a:ext cx="10515600" cy="5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módulo combinacional que realiza uma operação XOR entre o estado atual e a subchave da rodada</a:t>
            </a:r>
            <a:endParaRPr b="0" sz="2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pt-BR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 uso de clock</a:t>
            </a:r>
            <a:endParaRPr b="0" i="0" sz="2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pt-BR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 diretamente sobre os 128 bits da matriz de estado</a:t>
            </a:r>
            <a:endParaRPr sz="22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pt-BR" sz="2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a lógica XOR bit a bit com a subchave da rodada.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0" lang="pt-BR" sz="2000"/>
            </a:br>
            <a:endParaRPr sz="2000"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9875" y="2814475"/>
            <a:ext cx="7349000" cy="32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369e4e2b6_0_8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TB_ADDROUNDKEY</a:t>
            </a:r>
            <a:endParaRPr sz="3600"/>
          </a:p>
        </p:txBody>
      </p:sp>
      <p:sp>
        <p:nvSpPr>
          <p:cNvPr id="198" name="Google Shape;198;g36369e4e2b6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g36369e4e2b6_0_8"/>
          <p:cNvSpPr txBox="1"/>
          <p:nvPr>
            <p:ph idx="1" type="body"/>
          </p:nvPr>
        </p:nvSpPr>
        <p:spPr>
          <a:xfrm>
            <a:off x="690275" y="932324"/>
            <a:ext cx="10663500" cy="5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0" lang="pt-BR"/>
            </a:br>
            <a:endParaRPr/>
          </a:p>
        </p:txBody>
      </p:sp>
      <p:pic>
        <p:nvPicPr>
          <p:cNvPr id="200" name="Google Shape;200;g36369e4e2b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018987"/>
            <a:ext cx="10663500" cy="220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6369e4e2b6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427876"/>
            <a:ext cx="3062817" cy="258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6369e4e2b6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5019" y="3845389"/>
            <a:ext cx="3201044" cy="175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S-BOX</a:t>
            </a:r>
            <a:endParaRPr sz="3600"/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838200" y="960425"/>
            <a:ext cx="105156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b="0" i="0" lang="pt-B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Case com os 256 valores possíveis para 2 bytes. Valores fornecidos na FIPS 197.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Entradas: </a:t>
            </a:r>
            <a:r>
              <a:rPr b="0" i="0" lang="pt-B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 procurado - 8 bits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Saída: </a:t>
            </a:r>
            <a:r>
              <a:rPr b="0" i="0" lang="pt-BR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 a substituir - 8 bits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4325" y="2041625"/>
            <a:ext cx="8120475" cy="41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369e4e2b6_0_1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TB_SBOX</a:t>
            </a:r>
            <a:endParaRPr sz="3600"/>
          </a:p>
        </p:txBody>
      </p:sp>
      <p:sp>
        <p:nvSpPr>
          <p:cNvPr id="216" name="Google Shape;216;g36369e4e2b6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g36369e4e2b6_0_1"/>
          <p:cNvSpPr txBox="1"/>
          <p:nvPr>
            <p:ph idx="1" type="body"/>
          </p:nvPr>
        </p:nvSpPr>
        <p:spPr>
          <a:xfrm>
            <a:off x="838175" y="932325"/>
            <a:ext cx="105156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>
                <a:solidFill>
                  <a:srgbClr val="000000"/>
                </a:solidFill>
              </a:rPr>
              <a:t>Módulo utilizando </a:t>
            </a:r>
            <a:r>
              <a:rPr i="1" lang="pt-BR" sz="1800">
                <a:solidFill>
                  <a:srgbClr val="000000"/>
                </a:solidFill>
              </a:rPr>
              <a:t>for </a:t>
            </a:r>
            <a:r>
              <a:rPr lang="pt-BR" sz="1800">
                <a:solidFill>
                  <a:srgbClr val="000000"/>
                </a:solidFill>
              </a:rPr>
              <a:t>para testar os 256 valores possíveis da tabela.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18" name="Google Shape;218;g36369e4e2b6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8550" y="1278200"/>
            <a:ext cx="6901725" cy="49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2"/>
          <p:cNvGraphicFramePr/>
          <p:nvPr/>
        </p:nvGraphicFramePr>
        <p:xfrm>
          <a:off x="838198" y="10535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{C63B7CDA-BA1E-44E6-842C-39B1A527BDAA}</a:tableStyleId>
              </a:tblPr>
              <a:tblGrid>
                <a:gridCol w="1051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Autores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C2E5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André Luiz E. Araújo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Daniella Vicentini Azevedo dos Santos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Guilherme Henrique Duarte Mendes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Janaína da Glória Moreira de Oliveira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Lucas Manoel Leite de Souza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Maria Tereza Rocha Carvalho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Matheus Henrique Martins Paiva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Sérgio Henrique Azevedo dos Santos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4" name="Google Shape;9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95" name="Google Shape;95;p2"/>
          <p:cNvGraphicFramePr/>
          <p:nvPr/>
        </p:nvGraphicFramePr>
        <p:xfrm>
          <a:off x="838199" y="5084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{C63B7CDA-BA1E-44E6-842C-39B1A527BDAA}</a:tableStyleId>
              </a:tblPr>
              <a:tblGrid>
                <a:gridCol w="10515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Orientador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C2E5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/>
                        <a:t>Felipe Gustavo de Freitas Rocha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CC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369e4e2b6_0_24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INV_SBOX</a:t>
            </a:r>
            <a:endParaRPr sz="3600"/>
          </a:p>
        </p:txBody>
      </p:sp>
      <p:sp>
        <p:nvSpPr>
          <p:cNvPr id="224" name="Google Shape;224;g36369e4e2b6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g36369e4e2b6_0_24"/>
          <p:cNvSpPr txBox="1"/>
          <p:nvPr>
            <p:ph idx="1" type="body"/>
          </p:nvPr>
        </p:nvSpPr>
        <p:spPr>
          <a:xfrm>
            <a:off x="838200" y="932325"/>
            <a:ext cx="108654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responsável pela substituição de um byte por outro, seguindo uma tabela padrão  InvS-Box.</a:t>
            </a:r>
            <a:endParaRPr b="0" sz="2000"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pt-BR" sz="2000">
                <a:solidFill>
                  <a:srgbClr val="000000"/>
                </a:solidFill>
              </a:rPr>
              <a:t>data_in</a:t>
            </a: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Um byte que será o valor a ser substituído </a:t>
            </a:r>
            <a:endParaRPr sz="2000"/>
          </a:p>
          <a:p>
            <a:pPr indent="-2413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pt-BR" sz="2000">
                <a:solidFill>
                  <a:srgbClr val="000000"/>
                </a:solidFill>
              </a:rPr>
              <a:t>data_out</a:t>
            </a: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 - Um byte que será o valor correspondente da tabela S-Box.</a:t>
            </a:r>
            <a:endParaRPr sz="2000"/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26" name="Google Shape;226;g36369e4e2b6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7250" y="2172875"/>
            <a:ext cx="7773851" cy="39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369e4e2b6_0_31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TB_INV_SBOX</a:t>
            </a:r>
            <a:endParaRPr sz="3600"/>
          </a:p>
        </p:txBody>
      </p:sp>
      <p:sp>
        <p:nvSpPr>
          <p:cNvPr id="232" name="Google Shape;232;g36369e4e2b6_0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3" name="Google Shape;233;g36369e4e2b6_0_31"/>
          <p:cNvSpPr txBox="1"/>
          <p:nvPr>
            <p:ph idx="1" type="body"/>
          </p:nvPr>
        </p:nvSpPr>
        <p:spPr>
          <a:xfrm>
            <a:off x="690275" y="932324"/>
            <a:ext cx="106635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>
                <a:solidFill>
                  <a:srgbClr val="000000"/>
                </a:solidFill>
              </a:rPr>
              <a:t>Módulo utilizando </a:t>
            </a:r>
            <a:r>
              <a:rPr i="1" lang="pt-BR" sz="1800">
                <a:solidFill>
                  <a:srgbClr val="000000"/>
                </a:solidFill>
              </a:rPr>
              <a:t>for </a:t>
            </a:r>
            <a:r>
              <a:rPr lang="pt-BR" sz="1800">
                <a:solidFill>
                  <a:srgbClr val="000000"/>
                </a:solidFill>
              </a:rPr>
              <a:t>para testar os 256 valores possíveis da tabela.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34" name="Google Shape;234;g36369e4e2b6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925" y="1317425"/>
            <a:ext cx="7943324" cy="48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SHIFTROWS E INV_SHIFTROWS</a:t>
            </a:r>
            <a:endParaRPr sz="3600"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838175" y="932325"/>
            <a:ext cx="10515600" cy="52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Módulos que implementam a transposição de linhas da matriz de estado, aumentando a difusão dos dados.</a:t>
            </a:r>
            <a:endParaRPr b="0" sz="2000"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ShiftRows: </a:t>
            </a: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desloca linhas para a esquerda.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InvShiftRows: </a:t>
            </a: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desloca para a direita.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Entrada: vetor de 128 bits representando a matriz de estado.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Saída: vetor reordenado conforme FIPS-197.</a:t>
            </a:r>
            <a:endParaRPr sz="2000"/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375" y="2788075"/>
            <a:ext cx="5757900" cy="33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9325" y="2788075"/>
            <a:ext cx="5130932" cy="31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369e4e2b6_0_16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TB_SHIFTROWS E TB_INV_SHIFTROWS</a:t>
            </a:r>
            <a:endParaRPr sz="3600"/>
          </a:p>
        </p:txBody>
      </p:sp>
      <p:sp>
        <p:nvSpPr>
          <p:cNvPr id="249" name="Google Shape;249;g36369e4e2b6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0" name="Google Shape;250;g36369e4e2b6_0_16"/>
          <p:cNvSpPr txBox="1"/>
          <p:nvPr>
            <p:ph idx="1" type="body"/>
          </p:nvPr>
        </p:nvSpPr>
        <p:spPr>
          <a:xfrm>
            <a:off x="690282" y="932331"/>
            <a:ext cx="106635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51" name="Google Shape;251;g36369e4e2b6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5325" y="1028636"/>
            <a:ext cx="3561350" cy="480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TB_SHIFTROWS E TB_INV_SHIFTROWS</a:t>
            </a:r>
            <a:endParaRPr sz="3600"/>
          </a:p>
        </p:txBody>
      </p:sp>
      <p:sp>
        <p:nvSpPr>
          <p:cNvPr id="257" name="Google Shape;257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8" name="Google Shape;258;p8"/>
          <p:cNvSpPr txBox="1"/>
          <p:nvPr>
            <p:ph idx="1" type="body"/>
          </p:nvPr>
        </p:nvSpPr>
        <p:spPr>
          <a:xfrm>
            <a:off x="690282" y="932331"/>
            <a:ext cx="106635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b="0" lang="pt-BR"/>
            </a:br>
            <a:endParaRPr/>
          </a:p>
        </p:txBody>
      </p:sp>
      <p:pic>
        <p:nvPicPr>
          <p:cNvPr id="259" name="Google Shape;2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346" y="1602224"/>
            <a:ext cx="10541308" cy="3402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MIXCOLUMNS E INV_MIXCOLUMNS</a:t>
            </a:r>
            <a:endParaRPr sz="3600"/>
          </a:p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838200" y="942167"/>
            <a:ext cx="6660777" cy="4742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MixColumns: </a:t>
            </a: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Mistura os bytes de cada coluna da matriz de estado.</a:t>
            </a:r>
            <a:endParaRPr sz="2000"/>
          </a:p>
          <a:p>
            <a:pPr indent="-282699" lvl="1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Multiplica a matriz de estado 4×4 por uma matriz fixa </a:t>
            </a:r>
            <a:endParaRPr sz="2000">
              <a:solidFill>
                <a:srgbClr val="000000"/>
              </a:solidFill>
            </a:endParaRPr>
          </a:p>
          <a:p>
            <a:pPr indent="-282699" lvl="1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saída de cada byte passa a depender de todos os bytes da mesma coluna.</a:t>
            </a:r>
            <a:endParaRPr sz="2000"/>
          </a:p>
          <a:p>
            <a:pPr indent="-282699" lvl="1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operações ocorrem no Campo de Galois GF(2⁸):</a:t>
            </a:r>
            <a:endParaRPr sz="2000"/>
          </a:p>
          <a:p>
            <a:pPr indent="-216999" lvl="2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Soma: XOR bit a bit.</a:t>
            </a:r>
            <a:endParaRPr/>
          </a:p>
          <a:p>
            <a:pPr indent="-216999" lvl="2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Multiplicação por 2: deslocamento à esquerda com correção por XOR com 0x1b se MSB = 1.</a:t>
            </a:r>
            <a:endParaRPr/>
          </a:p>
          <a:p>
            <a:pPr indent="-216999" lvl="2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Multiplicação por 3: xtime(x) ^ 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sz="2600"/>
          </a:p>
        </p:txBody>
      </p:sp>
      <p:sp>
        <p:nvSpPr>
          <p:cNvPr id="267" name="Google Shape;267;p27"/>
          <p:cNvSpPr txBox="1"/>
          <p:nvPr/>
        </p:nvSpPr>
        <p:spPr>
          <a:xfrm>
            <a:off x="912088" y="4037275"/>
            <a:ext cx="6513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nvMixColumns: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 a mesma arquitetura com a matriz inversa.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2699" lvl="1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coeficiente é decomposto em multiplicações  sucessivas por 2 (xtime), com combinações XOR.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1375" y="963300"/>
            <a:ext cx="3458425" cy="16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7524" y="3666574"/>
            <a:ext cx="3655713" cy="17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369e4e2b6_0_44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TB_MIXCOLUMNS E TB_INV_MIXCOLUMNS</a:t>
            </a:r>
            <a:endParaRPr sz="3600"/>
          </a:p>
        </p:txBody>
      </p:sp>
      <p:sp>
        <p:nvSpPr>
          <p:cNvPr id="275" name="Google Shape;275;g36369e4e2b6_0_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6" name="Google Shape;276;g36369e4e2b6_0_44"/>
          <p:cNvSpPr txBox="1"/>
          <p:nvPr>
            <p:ph idx="1" type="body"/>
          </p:nvPr>
        </p:nvSpPr>
        <p:spPr>
          <a:xfrm>
            <a:off x="838200" y="885150"/>
            <a:ext cx="47679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pt-B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MixColumns: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br>
              <a:rPr b="0" lang="pt-BR" sz="2600"/>
            </a:br>
            <a:endParaRPr sz="2600"/>
          </a:p>
        </p:txBody>
      </p:sp>
      <p:sp>
        <p:nvSpPr>
          <p:cNvPr id="277" name="Google Shape;277;g36369e4e2b6_0_44"/>
          <p:cNvSpPr txBox="1"/>
          <p:nvPr/>
        </p:nvSpPr>
        <p:spPr>
          <a:xfrm>
            <a:off x="6646975" y="909200"/>
            <a:ext cx="36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InverseMixColumns: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36369e4e2b6_0_44"/>
          <p:cNvPicPr preferRelativeResize="0"/>
          <p:nvPr/>
        </p:nvPicPr>
        <p:blipFill rotWithShape="1">
          <a:blip r:embed="rId4">
            <a:alphaModFix/>
          </a:blip>
          <a:srcRect b="0" l="0" r="0" t="5202"/>
          <a:stretch/>
        </p:blipFill>
        <p:spPr>
          <a:xfrm>
            <a:off x="6579225" y="1258500"/>
            <a:ext cx="3533800" cy="48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6369e4e2b6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075" y="1258504"/>
            <a:ext cx="3670200" cy="486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SUBBYTE E INVSUBBYTE</a:t>
            </a:r>
            <a:endParaRPr sz="3600"/>
          </a:p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838200" y="942175"/>
            <a:ext cx="5808900" cy="5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SubBytes:</a:t>
            </a:r>
            <a:endParaRPr sz="2000"/>
          </a:p>
          <a:p>
            <a:pPr indent="-192699" lvl="1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byte da matriz de estado é substituído usando a tabela S-box</a:t>
            </a:r>
            <a:r>
              <a:rPr lang="pt-BR" sz="2000">
                <a:solidFill>
                  <a:srgbClr val="000000"/>
                </a:solidFill>
              </a:rPr>
              <a:t>.</a:t>
            </a:r>
            <a:endParaRPr sz="2000"/>
          </a:p>
          <a:p>
            <a:pPr indent="-192699" lvl="1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byte de entrada (8 bits) é tratado como índice da tabela: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bits mais significativos → linha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bits menos significativos → coluna</a:t>
            </a:r>
            <a:endParaRPr sz="2000"/>
          </a:p>
          <a:p>
            <a:pPr indent="-192699" lvl="1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saída é o valor correspondente da S-box.</a:t>
            </a:r>
            <a:endParaRPr i="0" sz="2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InvSubBytes:</a:t>
            </a:r>
            <a:endParaRPr sz="2000"/>
          </a:p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M</a:t>
            </a:r>
            <a:r>
              <a:rPr b="0" lang="pt-BR" sz="2000">
                <a:latin typeface="Calibri"/>
                <a:ea typeface="Calibri"/>
                <a:cs typeface="Calibri"/>
                <a:sym typeface="Calibri"/>
              </a:rPr>
              <a:t>esma lógica estrutural.</a:t>
            </a:r>
            <a:endParaRPr sz="2000"/>
          </a:p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pt-BR" sz="2000">
                <a:latin typeface="Calibri"/>
                <a:ea typeface="Calibri"/>
                <a:cs typeface="Calibri"/>
                <a:sym typeface="Calibri"/>
              </a:rPr>
              <a:t>Utiliza tabela inversa (Inverse S-box) para reverter a substituição aplicada na criptografia.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b="0" lang="pt-BR" sz="1800"/>
            </a:br>
            <a:endParaRPr sz="1800"/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275" y="2172900"/>
            <a:ext cx="5129525" cy="233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369e4e2b6_0_57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TB_SUBBYTE E TB_INV_SUBBYTE</a:t>
            </a:r>
            <a:endParaRPr sz="3600"/>
          </a:p>
        </p:txBody>
      </p:sp>
      <p:sp>
        <p:nvSpPr>
          <p:cNvPr id="293" name="Google Shape;293;g36369e4e2b6_0_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4" name="Google Shape;294;g36369e4e2b6_0_57"/>
          <p:cNvSpPr txBox="1"/>
          <p:nvPr>
            <p:ph idx="1" type="body"/>
          </p:nvPr>
        </p:nvSpPr>
        <p:spPr>
          <a:xfrm>
            <a:off x="838200" y="942175"/>
            <a:ext cx="10515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1" lang="pt-BR" sz="1800">
                <a:solidFill>
                  <a:srgbClr val="000000"/>
                </a:solidFill>
              </a:rPr>
              <a:t>TB_</a:t>
            </a:r>
            <a:r>
              <a:rPr b="1" i="0" lang="pt-BR" sz="1800" u="none" strike="noStrike">
                <a:solidFill>
                  <a:srgbClr val="000000"/>
                </a:solidFill>
              </a:rPr>
              <a:t>SubBytes</a:t>
            </a:r>
            <a:r>
              <a:rPr b="1" lang="pt-BR" sz="1800">
                <a:solidFill>
                  <a:srgbClr val="000000"/>
                </a:solidFill>
              </a:rPr>
              <a:t>                                                                                         TB_</a:t>
            </a:r>
            <a:r>
              <a:rPr b="1" lang="pt-BR" sz="1800"/>
              <a:t>Inv_SubBytes: 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pt-BR" sz="1800"/>
              <a:t>                                                                                         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pt-BR" sz="1800"/>
            </a:br>
            <a:endParaRPr sz="1800"/>
          </a:p>
        </p:txBody>
      </p:sp>
      <p:pic>
        <p:nvPicPr>
          <p:cNvPr id="295" name="Google Shape;295;g36369e4e2b6_0_57"/>
          <p:cNvPicPr preferRelativeResize="0"/>
          <p:nvPr/>
        </p:nvPicPr>
        <p:blipFill rotWithShape="1">
          <a:blip r:embed="rId4">
            <a:alphaModFix/>
          </a:blip>
          <a:srcRect b="0" l="0" r="0" t="4370"/>
          <a:stretch/>
        </p:blipFill>
        <p:spPr>
          <a:xfrm>
            <a:off x="994542" y="1414075"/>
            <a:ext cx="4069308" cy="4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6369e4e2b6_0_57"/>
          <p:cNvPicPr preferRelativeResize="0"/>
          <p:nvPr/>
        </p:nvPicPr>
        <p:blipFill rotWithShape="1">
          <a:blip r:embed="rId5">
            <a:alphaModFix/>
          </a:blip>
          <a:srcRect b="0" l="0" r="0" t="6707"/>
          <a:stretch/>
        </p:blipFill>
        <p:spPr>
          <a:xfrm>
            <a:off x="6832375" y="1444983"/>
            <a:ext cx="4069300" cy="465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EXPANSIONKEY</a:t>
            </a:r>
            <a:endParaRPr sz="3600"/>
          </a:p>
        </p:txBody>
      </p:sp>
      <p:sp>
        <p:nvSpPr>
          <p:cNvPr id="302" name="Google Shape;30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p24"/>
          <p:cNvSpPr txBox="1"/>
          <p:nvPr>
            <p:ph idx="1" type="body"/>
          </p:nvPr>
        </p:nvSpPr>
        <p:spPr>
          <a:xfrm>
            <a:off x="908150" y="932325"/>
            <a:ext cx="464100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responsável por gerar as 11 subchaves (44 palavras de 32 bits) a partir da chave inicial de 128 bits.</a:t>
            </a:r>
            <a:endParaRPr b="0" sz="2000"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Lógica combinacional (sem clock).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 array local w[0:43] para armazenar as palavras.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 RotWord, SubWord e XOR com Rcon.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Saída final: vetor de 1408 bits (44 × 32 bits).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Usado tanto na criptografia quanto na decriptografia (com vetor invertido).</a:t>
            </a:r>
            <a:br>
              <a:rPr lang="pt-BR" sz="1200"/>
            </a:br>
            <a:br>
              <a:rPr b="0" lang="pt-BR"/>
            </a:br>
            <a:endParaRPr/>
          </a:p>
        </p:txBody>
      </p:sp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925" y="1892900"/>
            <a:ext cx="4965675" cy="19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5850" y="4902826"/>
            <a:ext cx="4641000" cy="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5850" y="5379076"/>
            <a:ext cx="7976391" cy="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b="1" lang="pt-BR" sz="3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TÓPICOS</a:t>
            </a:r>
            <a:endParaRPr b="1" sz="5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38200" y="983411"/>
            <a:ext cx="10515600" cy="5122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Arquitetura Proposta </a:t>
            </a:r>
            <a:r>
              <a:rPr lang="pt-BR" sz="2800"/>
              <a:t>e testes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369e4e2b6_0_67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TB_EXPANSIONKEY</a:t>
            </a:r>
            <a:endParaRPr sz="3600"/>
          </a:p>
        </p:txBody>
      </p:sp>
      <p:sp>
        <p:nvSpPr>
          <p:cNvPr id="312" name="Google Shape;312;g36369e4e2b6_0_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" name="Google Shape;313;g36369e4e2b6_0_67"/>
          <p:cNvSpPr txBox="1"/>
          <p:nvPr>
            <p:ph idx="1" type="body"/>
          </p:nvPr>
        </p:nvSpPr>
        <p:spPr>
          <a:xfrm>
            <a:off x="838200" y="932331"/>
            <a:ext cx="10469670" cy="4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Validação feita com valores reais e já testados, o teste número 5 é uma falha intencional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36369e4e2b6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658426"/>
            <a:ext cx="10469670" cy="85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6369e4e2b6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459" y="2613465"/>
            <a:ext cx="6721809" cy="283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Controller Encriptador</a:t>
            </a:r>
            <a:endParaRPr sz="3600"/>
          </a:p>
        </p:txBody>
      </p:sp>
      <p:sp>
        <p:nvSpPr>
          <p:cNvPr id="321" name="Google Shape;32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7977" y="1359075"/>
            <a:ext cx="9813601" cy="44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187d8f605_0_3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Controller Encriptador</a:t>
            </a:r>
            <a:endParaRPr sz="3600"/>
          </a:p>
        </p:txBody>
      </p:sp>
      <p:sp>
        <p:nvSpPr>
          <p:cNvPr id="328" name="Google Shape;328;g37187d8f605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g37187d8f605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861" y="1187349"/>
            <a:ext cx="10260275" cy="448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369e4e2b6_0_76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TB_Controller Encriptador</a:t>
            </a:r>
            <a:endParaRPr sz="3600"/>
          </a:p>
        </p:txBody>
      </p:sp>
      <p:sp>
        <p:nvSpPr>
          <p:cNvPr id="335" name="Google Shape;335;g36369e4e2b6_0_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" name="Google Shape;336;g36369e4e2b6_0_76"/>
          <p:cNvSpPr txBox="1"/>
          <p:nvPr>
            <p:ph idx="1" type="body"/>
          </p:nvPr>
        </p:nvSpPr>
        <p:spPr>
          <a:xfrm>
            <a:off x="690275" y="932298"/>
            <a:ext cx="10663500" cy="48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36369e4e2b6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779" y="1035102"/>
            <a:ext cx="10074442" cy="245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6369e4e2b6_0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8589" y="3818869"/>
            <a:ext cx="3258005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6369e4e2b6_0_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1450" y="3525736"/>
            <a:ext cx="2829150" cy="246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Controller Decriptador</a:t>
            </a:r>
            <a:endParaRPr sz="3600"/>
          </a:p>
        </p:txBody>
      </p:sp>
      <p:sp>
        <p:nvSpPr>
          <p:cNvPr id="345" name="Google Shape;34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650" y="1165501"/>
            <a:ext cx="10622700" cy="48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369e4e2b6_0_85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TB_Controller Decriptador</a:t>
            </a:r>
            <a:endParaRPr sz="3600"/>
          </a:p>
        </p:txBody>
      </p:sp>
      <p:sp>
        <p:nvSpPr>
          <p:cNvPr id="352" name="Google Shape;352;g36369e4e2b6_0_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3" name="Google Shape;353;g36369e4e2b6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985962"/>
            <a:ext cx="10365146" cy="2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I2C SLAVE</a:t>
            </a:r>
            <a:endParaRPr sz="3600"/>
          </a:p>
        </p:txBody>
      </p:sp>
      <p:sp>
        <p:nvSpPr>
          <p:cNvPr id="359" name="Google Shape;35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0" name="Google Shape;360;p19"/>
          <p:cNvSpPr txBox="1"/>
          <p:nvPr>
            <p:ph idx="1" type="body"/>
          </p:nvPr>
        </p:nvSpPr>
        <p:spPr>
          <a:xfrm>
            <a:off x="838200" y="932325"/>
            <a:ext cx="106422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módulo I2C slave recebe a chave AES do seu mestre - a testbench do I2C, junto com a palavra e o código da operação via o protocolo I2C, operando com FSM e registradores de deslocamento.</a:t>
            </a:r>
            <a:endParaRPr b="0" i="0" sz="2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lang="pt-BR" sz="2000"/>
              <a:t>A comunicação é feita pelas linhas SDA e SCL.</a:t>
            </a:r>
            <a:endParaRPr sz="2000">
              <a:solidFill>
                <a:srgbClr val="000000"/>
              </a:solidFill>
            </a:endParaRPr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FSM detecta condições de START/STOP e controla o fluxo.</a:t>
            </a:r>
            <a:endParaRPr b="0" i="0" sz="2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Quando o mestre envia um sinal de START, seguido de um endereço, o slave verifica se o endereço é dele.</a:t>
            </a:r>
            <a:endParaRPr sz="2000"/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Se for,  responde com ACK (acknowledge) e executa a operação solicitada (ler ou escrever dados).</a:t>
            </a:r>
            <a:endParaRPr sz="2000"/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Após a troca de dados, o mestre finaliza a comunicação com um sinal de STOP.</a:t>
            </a:r>
            <a:endParaRPr sz="2000"/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Shift registers convertem dados serializados em paralelo.</a:t>
            </a:r>
            <a:endParaRPr sz="2000"/>
          </a:p>
          <a:p>
            <a:pPr indent="-269999" lvl="0" marL="26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Armazena os 264 bits recebidos e notifica o Top Controller.</a:t>
            </a:r>
            <a:endParaRPr b="0" i="0" sz="2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0" lang="pt-BR" sz="2000"/>
            </a:br>
            <a:endParaRPr sz="2000"/>
          </a:p>
        </p:txBody>
      </p:sp>
      <p:pic>
        <p:nvPicPr>
          <p:cNvPr id="361" name="Google Shape;3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8900" y="4698200"/>
            <a:ext cx="7482001" cy="12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I2C SLAVE</a:t>
            </a:r>
            <a:endParaRPr sz="3600"/>
          </a:p>
        </p:txBody>
      </p:sp>
      <p:sp>
        <p:nvSpPr>
          <p:cNvPr id="367" name="Google Shape;36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8" name="Google Shape;3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482" y="1157736"/>
            <a:ext cx="4321697" cy="485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6369e4e2b6_0_91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TB_I2C SLAVE</a:t>
            </a:r>
            <a:endParaRPr sz="3600"/>
          </a:p>
        </p:txBody>
      </p:sp>
      <p:sp>
        <p:nvSpPr>
          <p:cNvPr id="374" name="Google Shape;374;g36369e4e2b6_0_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5" name="Google Shape;375;g36369e4e2b6_0_91"/>
          <p:cNvSpPr txBox="1"/>
          <p:nvPr>
            <p:ph idx="1" type="body"/>
          </p:nvPr>
        </p:nvSpPr>
        <p:spPr>
          <a:xfrm>
            <a:off x="838200" y="932325"/>
            <a:ext cx="10642200" cy="5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pt-BR" sz="20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9999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0" lang="pt-BR" sz="2000"/>
            </a:br>
            <a:endParaRPr sz="2000"/>
          </a:p>
        </p:txBody>
      </p:sp>
      <p:pic>
        <p:nvPicPr>
          <p:cNvPr id="376" name="Google Shape;376;g36369e4e2b6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1937103"/>
            <a:ext cx="10515600" cy="2767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TOP CONTROLLER</a:t>
            </a:r>
            <a:endParaRPr sz="3600"/>
          </a:p>
        </p:txBody>
      </p:sp>
      <p:sp>
        <p:nvSpPr>
          <p:cNvPr id="382" name="Google Shape;38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538" y="1470830"/>
            <a:ext cx="9264924" cy="4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t/>
            </a:r>
            <a:endParaRPr b="1"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560" y="1261814"/>
            <a:ext cx="4447016" cy="469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5542533" y="1261836"/>
            <a:ext cx="6033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Implementação completa do algoritmo AES-128 em Verilog: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Conceito sobre AES-128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 com interface I²C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Blocos para criptografia e descriptografia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TOP controlador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Validação com vetores padrão FIPS-197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369e4e2b6_0_98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TB_TOP CONTROLLER</a:t>
            </a:r>
            <a:endParaRPr sz="3600"/>
          </a:p>
        </p:txBody>
      </p:sp>
      <p:sp>
        <p:nvSpPr>
          <p:cNvPr id="389" name="Google Shape;389;g36369e4e2b6_0_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0" name="Google Shape;390;g36369e4e2b6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3628737"/>
            <a:ext cx="10537508" cy="24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6369e4e2b6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338" y="1039509"/>
            <a:ext cx="10559416" cy="255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TB_TOP CONTROLLER</a:t>
            </a:r>
            <a:endParaRPr sz="3600"/>
          </a:p>
        </p:txBody>
      </p:sp>
      <p:sp>
        <p:nvSpPr>
          <p:cNvPr id="397" name="Google Shape;39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8" name="Google Shape;3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361786"/>
            <a:ext cx="4525006" cy="413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7649" y="1542786"/>
            <a:ext cx="4305901" cy="37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TB_TOP CONTROLLER</a:t>
            </a:r>
            <a:endParaRPr sz="3600"/>
          </a:p>
        </p:txBody>
      </p:sp>
      <p:sp>
        <p:nvSpPr>
          <p:cNvPr id="405" name="Google Shape;405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6" name="Google Shape;4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811" y="1024759"/>
            <a:ext cx="4405428" cy="509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0639" y="963309"/>
            <a:ext cx="5093555" cy="52406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"/>
          <p:cNvSpPr txBox="1"/>
          <p:nvPr/>
        </p:nvSpPr>
        <p:spPr>
          <a:xfrm>
            <a:off x="6309675" y="5467300"/>
            <a:ext cx="15423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62,145us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1aba627df_0_1"/>
          <p:cNvSpPr txBox="1"/>
          <p:nvPr>
            <p:ph type="title"/>
          </p:nvPr>
        </p:nvSpPr>
        <p:spPr>
          <a:xfrm>
            <a:off x="838200" y="2271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TB_TOP CONTROLLER</a:t>
            </a:r>
            <a:endParaRPr sz="3600"/>
          </a:p>
        </p:txBody>
      </p:sp>
      <p:sp>
        <p:nvSpPr>
          <p:cNvPr id="414" name="Google Shape;414;g371aba627df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5" name="Google Shape;415;g371aba627df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941025"/>
            <a:ext cx="3953826" cy="523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71aba627df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3626" y="963309"/>
            <a:ext cx="4405801" cy="524064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71aba627df_0_1"/>
          <p:cNvSpPr txBox="1"/>
          <p:nvPr/>
        </p:nvSpPr>
        <p:spPr>
          <a:xfrm>
            <a:off x="1300250" y="5421950"/>
            <a:ext cx="1734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127,335us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371aba627df_0_1"/>
          <p:cNvSpPr txBox="1"/>
          <p:nvPr/>
        </p:nvSpPr>
        <p:spPr>
          <a:xfrm>
            <a:off x="6682625" y="5421950"/>
            <a:ext cx="1780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648,945us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/>
        </p:nvSpPr>
        <p:spPr>
          <a:xfrm>
            <a:off x="2434848" y="2693875"/>
            <a:ext cx="757028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CONCLUSÃO</a:t>
            </a:r>
            <a:endParaRPr sz="3600"/>
          </a:p>
        </p:txBody>
      </p:sp>
      <p:sp>
        <p:nvSpPr>
          <p:cNvPr id="429" name="Google Shape;42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0" name="Google Shape;4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013" y="963290"/>
            <a:ext cx="10435985" cy="524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37a85c13a_0_10"/>
          <p:cNvSpPr txBox="1"/>
          <p:nvPr>
            <p:ph type="title"/>
          </p:nvPr>
        </p:nvSpPr>
        <p:spPr>
          <a:xfrm>
            <a:off x="838200" y="212725"/>
            <a:ext cx="10515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CONCLUSÃO</a:t>
            </a:r>
            <a:endParaRPr sz="3600"/>
          </a:p>
        </p:txBody>
      </p:sp>
      <p:sp>
        <p:nvSpPr>
          <p:cNvPr id="436" name="Google Shape;436;g3637a85c13a_0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7" name="Google Shape;437;g3637a85c13a_0_10"/>
          <p:cNvSpPr txBox="1"/>
          <p:nvPr>
            <p:ph idx="1" type="body"/>
          </p:nvPr>
        </p:nvSpPr>
        <p:spPr>
          <a:xfrm>
            <a:off x="838200" y="1253400"/>
            <a:ext cx="10515600" cy="4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200"/>
              <a:t>Pontos Fracos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Dificuldade inicial de entendimento do conteúdo (tanto da parte matemática quanto da parte conceitual da criptografia)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Dificuldade em dividir o projeto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Pontos Fortes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Tempo </a:t>
            </a:r>
            <a:r>
              <a:rPr lang="pt-BR" sz="2200"/>
              <a:t>inicial </a:t>
            </a:r>
            <a:r>
              <a:rPr lang="pt-BR" sz="2200"/>
              <a:t>dedicado ao estudo do tema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Divisão em pequenos módulos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Mesma equipe de designer e tester para </a:t>
            </a:r>
            <a:r>
              <a:rPr lang="pt-BR" sz="2200"/>
              <a:t>módulos</a:t>
            </a:r>
            <a:r>
              <a:rPr lang="pt-BR" sz="2200"/>
              <a:t> de operações inversas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Projeto bem estruturado e com grande quantidade de testes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Comprometimento da equipe com as entregas e prazos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Apoio entre a equipe </a:t>
            </a:r>
            <a:r>
              <a:rPr lang="pt-BR" sz="2200"/>
              <a:t>para</a:t>
            </a:r>
            <a:r>
              <a:rPr lang="pt-BR" sz="2200"/>
              <a:t> resolução de problemas ao longo do desenvolvimento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/>
        </p:nvSpPr>
        <p:spPr>
          <a:xfrm>
            <a:off x="2434848" y="2693875"/>
            <a:ext cx="757028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libri"/>
              <a:buNone/>
            </a:pPr>
            <a:r>
              <a:rPr lang="pt-BR" sz="3600">
                <a:solidFill>
                  <a:srgbClr val="002060"/>
                </a:solidFill>
              </a:rPr>
              <a:t>CONTEXTO E MOTIVAÇÕES</a:t>
            </a:r>
            <a:endParaRPr/>
          </a:p>
        </p:txBody>
      </p:sp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838200" y="923365"/>
            <a:ext cx="10515600" cy="5217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Segurança em Hardware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Implementações em Hardware oferecem maior proteção contra ataques de software e side-channel, essenciais para sistemas críticos.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Desempenho Superior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Criptografia em Hardware </a:t>
            </a:r>
            <a:r>
              <a:rPr lang="pt-BR" sz="2200"/>
              <a:t>é amplamente superior em performance se comparada a</a:t>
            </a: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  implementações em software, crucial para aplicações em tempo real.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Eficiência Energética: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Circuitos dedicados consomem significativamente menos energia, ideal para dispositivos IoT e embarcados com restrições de energia.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200">
                <a:latin typeface="Calibri"/>
                <a:ea typeface="Calibri"/>
                <a:cs typeface="Calibri"/>
                <a:sym typeface="Calibri"/>
              </a:rPr>
              <a:t>Gerenciamento Seguro de Chaves: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2200">
                <a:latin typeface="Calibri"/>
                <a:ea typeface="Calibri"/>
                <a:cs typeface="Calibri"/>
                <a:sym typeface="Calibri"/>
              </a:rPr>
              <a:t>A interface I2C permite atualização remota e segura das chaves de criptografia, mantendo a flexibilidade do sistema.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9175" y="1331675"/>
            <a:ext cx="5729173" cy="40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O AES-128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129" name="Google Shape;12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8200" y="932325"/>
            <a:ext cx="62508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Advanced Encryption Standard: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P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adronizado pelo NIST em 2001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Substituiu o DES (maior segurança, eficiência e confiabilidade).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eguro até para dados </a:t>
            </a: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TOP SECRET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Estrutura Operacional:</a:t>
            </a:r>
            <a:br>
              <a:rPr lang="pt-BR" sz="1800"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AES-128 processa blocos de </a:t>
            </a: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128 bits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(16 bytes) com uma </a:t>
            </a: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chave de 128 bits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, distribuídas ao longo de </a:t>
            </a: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10 rodadas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. Utiliza uma </a:t>
            </a: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matriz 4x4 (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cada elemento representa 1 byte da palavra).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Etapas por Rodada: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SubBytes: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substituição de cada byte via tabela SBOX (não-linear).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ShiftRows: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deslocamento circular das linhas da matriz.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MixColumns: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multiplicação matricial de colunas com operações em GF(2⁸).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>
                <a:latin typeface="Calibri"/>
                <a:ea typeface="Calibri"/>
                <a:cs typeface="Calibri"/>
                <a:sym typeface="Calibri"/>
              </a:rPr>
              <a:t>AddRoundKey: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operação XOR com subchave da rodada.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838200" y="227109"/>
            <a:ext cx="10515600" cy="583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RODADAS DO AES-128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" name="Google Shape;137;p11"/>
          <p:cNvSpPr txBox="1"/>
          <p:nvPr>
            <p:ph idx="1" type="body"/>
          </p:nvPr>
        </p:nvSpPr>
        <p:spPr>
          <a:xfrm>
            <a:off x="838201" y="1022755"/>
            <a:ext cx="10515600" cy="46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1 Pré-Rodada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9 Rodadas Completas (1 a 9)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1 Rodada Final (10ª Rodada)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Cada rodada transforma a </a:t>
            </a: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matriz de estado 4x4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(representando os 128 bits de dados) por meio de operações criptográficas.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Pré Rodada (Rodada 0)</a:t>
            </a:r>
            <a:endParaRPr sz="2000"/>
          </a:p>
          <a:p>
            <a:pPr indent="-203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Operação: ADD Round Key</a:t>
            </a:r>
            <a:endParaRPr sz="2000"/>
          </a:p>
          <a:p>
            <a:pPr indent="-203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Descrição: O estado inicial (plaintext de 128 bits) é </a:t>
            </a: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combinado com a chave original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 por meio da operação XOR.</a:t>
            </a:r>
            <a:endParaRPr sz="2000"/>
          </a:p>
          <a:p>
            <a:pPr indent="-203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Objetivo: Inserir a Chave no sistema antes de qualquer transformação.</a:t>
            </a:r>
            <a:endParaRPr sz="2000"/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838200" y="150909"/>
            <a:ext cx="10515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Cambria"/>
              <a:buNone/>
            </a:pPr>
            <a:r>
              <a:rPr lang="pt-BR" sz="360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RODADAS DO AES-128</a:t>
            </a:r>
            <a:endParaRPr sz="6000">
              <a:solidFill>
                <a:srgbClr val="002060"/>
              </a:solidFill>
            </a:endParaRPr>
          </a:p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4" name="Google Shape;144;p12"/>
          <p:cNvSpPr txBox="1"/>
          <p:nvPr/>
        </p:nvSpPr>
        <p:spPr>
          <a:xfrm>
            <a:off x="838200" y="1039273"/>
            <a:ext cx="105156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Rodadas Completas de 1 a 9 (quatro transformações básicas):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SubBytes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byte da matriz de estado é substituído por um valor da 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SBOX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(tabela padrão de 256 entradas criada com base em transformações inversas em campos finitos e operações afins). Essa substituição introduz </a:t>
            </a: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não-linearidade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ao sistema, tornando-o resistente a ataques lineares e diferenciais.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ShiftRow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Desloca ciclicamente os bytes das linhas 1, 2 e 3 da matriz (a linha 0 permanece).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0: sem deslocamento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1: 1 byte à esquerda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2: 2 bytes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3: 3 bytes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 deslocamento reorganiza os dados horizontalmente, espalhando os bytes em colunas diferentes.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2024-09-19T19:57:43Z</dcterms:created>
  <dc:creator>Elivander Judas Tadeu Pereira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0x0101000F402222FB02384A955DC20C76D7C310</vt:lpwstr>
  </property>
</Properties>
</file>